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9"/>
  </p:notesMasterIdLst>
  <p:sldIdLst>
    <p:sldId id="256" r:id="rId2"/>
    <p:sldId id="257" r:id="rId3"/>
    <p:sldId id="259" r:id="rId4"/>
    <p:sldId id="263" r:id="rId5"/>
    <p:sldId id="262" r:id="rId6"/>
    <p:sldId id="261" r:id="rId7"/>
    <p:sldId id="260" r:id="rId8"/>
    <p:sldId id="264" r:id="rId9"/>
    <p:sldId id="266" r:id="rId10"/>
    <p:sldId id="265" r:id="rId11"/>
    <p:sldId id="267" r:id="rId12"/>
    <p:sldId id="268" r:id="rId13"/>
    <p:sldId id="269" r:id="rId14"/>
    <p:sldId id="270" r:id="rId15"/>
    <p:sldId id="271" r:id="rId16"/>
    <p:sldId id="273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54" autoAdjust="0"/>
    <p:restoredTop sz="94660"/>
  </p:normalViewPr>
  <p:slideViewPr>
    <p:cSldViewPr snapToGrid="0">
      <p:cViewPr varScale="1">
        <p:scale>
          <a:sx n="73" d="100"/>
          <a:sy n="73" d="100"/>
        </p:scale>
        <p:origin x="84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8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63F44-0EC6-4A6E-BBFA-74846C069271}" type="datetimeFigureOut">
              <a:rPr lang="ru-RU" smtClean="0"/>
              <a:t>27.06.2021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9AE57-1E1C-473F-9100-505D09E213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6399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89AE57-1E1C-473F-9100-505D09E21317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0013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89AE57-1E1C-473F-9100-505D09E2131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0451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89AE57-1E1C-473F-9100-505D09E21317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0734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6/27/2021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6/27/2021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6/27/2021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6/27/2021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6/27/2021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6/27/2021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6/27/2021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6/27/2021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6/27/2021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6/27/2021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6/27/2021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6/27/2021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65058" y="638181"/>
            <a:ext cx="10987637" cy="4041648"/>
          </a:xfrm>
        </p:spPr>
        <p:txBody>
          <a:bodyPr>
            <a:normAutofit fontScale="90000"/>
          </a:bodyPr>
          <a:lstStyle/>
          <a:p>
            <a:r>
              <a:rPr lang="ru-RU" sz="6000" b="1" dirty="0"/>
              <a:t>Сегментация изображений методом кластеризации в пространстве </a:t>
            </a:r>
            <a:r>
              <a:rPr lang="ru-RU" sz="6000" b="1" dirty="0" smtClean="0"/>
              <a:t>признаков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137125" y="5671868"/>
            <a:ext cx="3819087" cy="470140"/>
          </a:xfrm>
        </p:spPr>
        <p:txBody>
          <a:bodyPr/>
          <a:lstStyle/>
          <a:p>
            <a:r>
              <a:rPr lang="ru-RU" dirty="0" smtClean="0"/>
              <a:t>Ющенко А.В. ИВТ-42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654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94913" y="142446"/>
            <a:ext cx="9692640" cy="1325562"/>
          </a:xfrm>
        </p:spPr>
        <p:txBody>
          <a:bodyPr/>
          <a:lstStyle/>
          <a:p>
            <a:r>
              <a:rPr lang="ru-RU" dirty="0" smtClean="0"/>
              <a:t>Пространстве признаков и метрика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374014" y="4727275"/>
                <a:ext cx="7537071" cy="1176816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dirty="0"/>
                  <a:t> – переменные, веса для каждого подпространства в метрике, описывают силу влияния расстояния в к-ом подпространстве на результирующее значение метрики.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4014" y="4727275"/>
                <a:ext cx="7537071" cy="1176816"/>
              </a:xfrm>
              <a:blipFill>
                <a:blip r:embed="rId2"/>
                <a:stretch>
                  <a:fillRect l="-162" t="-4124" r="-9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994913" y="1575470"/>
            <a:ext cx="98398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Достаточно выбрать такое пространство признаков, которое бы удовлетворяло требованиям сегментации полноцветных изображений. Для этого было принято решение объединить несколько простых пространств: </a:t>
            </a:r>
            <a:r>
              <a:rPr lang="ru-RU" dirty="0" smtClean="0"/>
              <a:t>пространственного </a:t>
            </a:r>
            <a:r>
              <a:rPr lang="ru-RU" dirty="0"/>
              <a:t>(x, </a:t>
            </a:r>
            <a:r>
              <a:rPr lang="ru-RU" dirty="0" smtClean="0"/>
              <a:t>y), цветового </a:t>
            </a:r>
            <a:r>
              <a:rPr lang="ru-RU" dirty="0"/>
              <a:t>(RGB</a:t>
            </a:r>
            <a:r>
              <a:rPr lang="ru-RU" dirty="0" smtClean="0"/>
              <a:t>), </a:t>
            </a:r>
            <a:r>
              <a:rPr lang="ru-RU" dirty="0"/>
              <a:t>и яркостного. (</a:t>
            </a:r>
            <a:r>
              <a:rPr lang="en-US" dirty="0" smtClean="0"/>
              <a:t>x, y</a:t>
            </a:r>
            <a:r>
              <a:rPr lang="ru-RU" dirty="0"/>
              <a:t>, </a:t>
            </a:r>
            <a:r>
              <a:rPr lang="en-US" dirty="0"/>
              <a:t>r</a:t>
            </a:r>
            <a:r>
              <a:rPr lang="ru-RU" dirty="0"/>
              <a:t>, </a:t>
            </a:r>
            <a:r>
              <a:rPr lang="en-US" dirty="0"/>
              <a:t>g</a:t>
            </a:r>
            <a:r>
              <a:rPr lang="ru-RU" dirty="0"/>
              <a:t>, </a:t>
            </a:r>
            <a:r>
              <a:rPr lang="en-US" dirty="0"/>
              <a:t>b</a:t>
            </a:r>
            <a:r>
              <a:rPr lang="ru-RU" dirty="0"/>
              <a:t>, </a:t>
            </a:r>
            <a:r>
              <a:rPr lang="en-US" dirty="0"/>
              <a:t>brightness</a:t>
            </a:r>
            <a:r>
              <a:rPr lang="ru-RU" dirty="0" smtClean="0"/>
              <a:t>).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581" y="2990723"/>
            <a:ext cx="3999488" cy="138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15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1872" y="0"/>
            <a:ext cx="9692640" cy="1325562"/>
          </a:xfrm>
        </p:spPr>
        <p:txBody>
          <a:bodyPr/>
          <a:lstStyle/>
          <a:p>
            <a:r>
              <a:rPr lang="ru-RU" dirty="0" smtClean="0"/>
              <a:t>Генетический алгоритм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4272191" y="2350409"/>
            <a:ext cx="6760695" cy="3623094"/>
          </a:xfrm>
        </p:spPr>
        <p:txBody>
          <a:bodyPr/>
          <a:lstStyle/>
          <a:p>
            <a:r>
              <a:rPr lang="ru-RU" dirty="0" smtClean="0"/>
              <a:t>Генетический алгоритм – алгоритм случайного поиска, основанный на идеях заимствованных из эволюционной теории.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Является разновидностью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эволюционных вычислений, с помощью которых решаются оптимизационные задачи с использованием методов естественной эволюции, таких как наследование, мутации, отбор и кроссинговер</a:t>
            </a:r>
            <a:r>
              <a:rPr lang="ru-RU" dirty="0"/>
              <a:t>.</a:t>
            </a:r>
          </a:p>
        </p:txBody>
      </p:sp>
      <p:pic>
        <p:nvPicPr>
          <p:cNvPr id="3076" name="Picture 4" descr="Тема №3. Генетические алгоритм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23" y="1524229"/>
            <a:ext cx="4134168" cy="4449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57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6483" y="403474"/>
            <a:ext cx="10642581" cy="1325562"/>
          </a:xfrm>
        </p:spPr>
        <p:txBody>
          <a:bodyPr/>
          <a:lstStyle/>
          <a:p>
            <a:r>
              <a:rPr lang="ru-RU" dirty="0" smtClean="0"/>
              <a:t>Представление данных в генетическом алгоритме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670814" y="2791949"/>
            <a:ext cx="6829705" cy="1033999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Представлена набором из 5 особой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23"/>
          <a:stretch/>
        </p:blipFill>
        <p:spPr>
          <a:xfrm>
            <a:off x="1034709" y="5185038"/>
            <a:ext cx="5245321" cy="457264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735661" y="3578754"/>
            <a:ext cx="9692640" cy="10331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1115222" y="3152658"/>
            <a:ext cx="9692640" cy="748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smtClean="0"/>
              <a:t>Особь</a:t>
            </a:r>
            <a:endParaRPr lang="ru-RU" sz="2800" dirty="0"/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1034709" y="1991685"/>
            <a:ext cx="9692640" cy="748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smtClean="0"/>
              <a:t>Популяция</a:t>
            </a:r>
            <a:endParaRPr lang="ru-RU" sz="2800" dirty="0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1670814" y="3952922"/>
            <a:ext cx="6829705" cy="1033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ru-RU" dirty="0" smtClean="0"/>
              <a:t>Цепочка генов</a:t>
            </a:r>
            <a:r>
              <a:rPr lang="en-US" dirty="0" smtClean="0"/>
              <a:t>:</a:t>
            </a:r>
            <a:endParaRPr lang="ru-RU" dirty="0" smtClean="0"/>
          </a:p>
          <a:p>
            <a:pPr marL="0" indent="0">
              <a:buFont typeface="Arial" pitchFamily="34" charset="0"/>
              <a:buNone/>
            </a:pPr>
            <a:r>
              <a:rPr lang="en-US" dirty="0" smtClean="0"/>
              <a:t>[radius, </a:t>
            </a:r>
            <a:r>
              <a:rPr lang="en-US" dirty="0" err="1" smtClean="0"/>
              <a:t>xy</a:t>
            </a:r>
            <a:r>
              <a:rPr lang="ru-RU" dirty="0" smtClean="0"/>
              <a:t>, </a:t>
            </a:r>
            <a:r>
              <a:rPr lang="en-US" dirty="0" err="1" smtClean="0"/>
              <a:t>rgb</a:t>
            </a:r>
            <a:r>
              <a:rPr lang="ru-RU" dirty="0" smtClean="0"/>
              <a:t>, </a:t>
            </a:r>
            <a:r>
              <a:rPr lang="en-US" dirty="0" smtClean="0"/>
              <a:t>brightness]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297" y="3915756"/>
            <a:ext cx="3536544" cy="107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6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Целевая(фитнес) функция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559696" y="2111418"/>
            <a:ext cx="5449479" cy="1078302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 Целевая </a:t>
            </a:r>
            <a:r>
              <a:rPr lang="ru-RU" dirty="0"/>
              <a:t>функция выглядит таким образом:</a:t>
            </a:r>
          </a:p>
          <a:p>
            <a:endParaRPr lang="ru-RU" dirty="0"/>
          </a:p>
        </p:txBody>
      </p:sp>
      <p:pic>
        <p:nvPicPr>
          <p:cNvPr id="4" name="Рисунок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" t="962" r="523" b="322"/>
          <a:stretch/>
        </p:blipFill>
        <p:spPr bwMode="auto">
          <a:xfrm>
            <a:off x="459818" y="2208086"/>
            <a:ext cx="4813337" cy="33990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155" y="2592313"/>
            <a:ext cx="5867286" cy="1114171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4"/>
          <a:stretch>
            <a:fillRect/>
          </a:stretch>
        </p:blipFill>
        <p:spPr>
          <a:xfrm>
            <a:off x="6311070" y="3796268"/>
            <a:ext cx="4305300" cy="257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6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3465" y="-172529"/>
            <a:ext cx="9692640" cy="1325562"/>
          </a:xfrm>
        </p:spPr>
        <p:txBody>
          <a:bodyPr/>
          <a:lstStyle/>
          <a:p>
            <a:r>
              <a:rPr lang="ru-RU" dirty="0" smtClean="0"/>
              <a:t>Реализация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578" y="1324010"/>
            <a:ext cx="7959766" cy="467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9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9693" y="-662782"/>
            <a:ext cx="9692640" cy="1325562"/>
          </a:xfrm>
        </p:spPr>
        <p:txBody>
          <a:bodyPr/>
          <a:lstStyle/>
          <a:p>
            <a:r>
              <a:rPr lang="ru-RU" dirty="0" smtClean="0"/>
              <a:t>Результаты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8"/>
          <a:stretch/>
        </p:blipFill>
        <p:spPr bwMode="auto">
          <a:xfrm>
            <a:off x="414836" y="662781"/>
            <a:ext cx="3139247" cy="20195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" r="778" b="-1"/>
          <a:stretch/>
        </p:blipFill>
        <p:spPr bwMode="auto">
          <a:xfrm>
            <a:off x="3859531" y="662779"/>
            <a:ext cx="3467052" cy="20195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061" y="662780"/>
            <a:ext cx="3488750" cy="2019557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5"/>
          <a:stretch>
            <a:fillRect/>
          </a:stretch>
        </p:blipFill>
        <p:spPr>
          <a:xfrm>
            <a:off x="429862" y="2763372"/>
            <a:ext cx="3139247" cy="1858993"/>
          </a:xfrm>
          <a:prstGeom prst="rect">
            <a:avLst/>
          </a:prstGeom>
        </p:spPr>
      </p:pic>
      <p:pic>
        <p:nvPicPr>
          <p:cNvPr id="8" name="Рисунок 7"/>
          <p:cNvPicPr/>
          <p:nvPr/>
        </p:nvPicPr>
        <p:blipFill rotWithShape="1">
          <a:blip r:embed="rId6"/>
          <a:srcRect t="1035"/>
          <a:stretch/>
        </p:blipFill>
        <p:spPr bwMode="auto">
          <a:xfrm>
            <a:off x="3827559" y="2763372"/>
            <a:ext cx="3467052" cy="18995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/>
          <p:cNvPicPr/>
          <p:nvPr/>
        </p:nvPicPr>
        <p:blipFill>
          <a:blip r:embed="rId7"/>
          <a:stretch>
            <a:fillRect/>
          </a:stretch>
        </p:blipFill>
        <p:spPr>
          <a:xfrm>
            <a:off x="7553061" y="2762991"/>
            <a:ext cx="3488750" cy="1899519"/>
          </a:xfrm>
          <a:prstGeom prst="rect">
            <a:avLst/>
          </a:prstGeom>
        </p:spPr>
      </p:pic>
      <p:pic>
        <p:nvPicPr>
          <p:cNvPr id="10" name="Рисунок 9"/>
          <p:cNvPicPr/>
          <p:nvPr/>
        </p:nvPicPr>
        <p:blipFill>
          <a:blip r:embed="rId8"/>
          <a:stretch>
            <a:fillRect/>
          </a:stretch>
        </p:blipFill>
        <p:spPr>
          <a:xfrm>
            <a:off x="414835" y="4703399"/>
            <a:ext cx="3178733" cy="2112124"/>
          </a:xfrm>
          <a:prstGeom prst="rect">
            <a:avLst/>
          </a:prstGeom>
        </p:spPr>
      </p:pic>
      <p:pic>
        <p:nvPicPr>
          <p:cNvPr id="11" name="Рисунок 10"/>
          <p:cNvPicPr/>
          <p:nvPr/>
        </p:nvPicPr>
        <p:blipFill>
          <a:blip r:embed="rId9"/>
          <a:stretch>
            <a:fillRect/>
          </a:stretch>
        </p:blipFill>
        <p:spPr>
          <a:xfrm>
            <a:off x="3820046" y="4743164"/>
            <a:ext cx="3506537" cy="2032594"/>
          </a:xfrm>
          <a:prstGeom prst="rect">
            <a:avLst/>
          </a:prstGeom>
        </p:spPr>
      </p:pic>
      <p:pic>
        <p:nvPicPr>
          <p:cNvPr id="12" name="Рисунок 11"/>
          <p:cNvPicPr/>
          <p:nvPr/>
        </p:nvPicPr>
        <p:blipFill>
          <a:blip r:embed="rId10"/>
          <a:stretch>
            <a:fillRect/>
          </a:stretch>
        </p:blipFill>
        <p:spPr>
          <a:xfrm>
            <a:off x="7553061" y="4743164"/>
            <a:ext cx="3488750" cy="203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9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7815" y="326571"/>
            <a:ext cx="9692640" cy="1325562"/>
          </a:xfrm>
        </p:spPr>
        <p:txBody>
          <a:bodyPr/>
          <a:lstStyle/>
          <a:p>
            <a:r>
              <a:rPr lang="ru-RU" dirty="0" smtClean="0"/>
              <a:t>Сравнение двух алгоритмов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95" y="2116527"/>
            <a:ext cx="5177201" cy="335942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718" y="2116527"/>
            <a:ext cx="5189737" cy="335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27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380" y="100420"/>
            <a:ext cx="5001573" cy="318180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379" y="3585442"/>
            <a:ext cx="5001573" cy="30602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80" y="3565242"/>
            <a:ext cx="4747287" cy="30804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80" y="100420"/>
            <a:ext cx="4914667" cy="319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435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8356" y="848839"/>
            <a:ext cx="9692640" cy="1325562"/>
          </a:xfrm>
        </p:spPr>
        <p:txBody>
          <a:bodyPr/>
          <a:lstStyle/>
          <a:p>
            <a:r>
              <a:rPr lang="ru-RU" dirty="0" smtClean="0"/>
              <a:t>Постановка задачи</a:t>
            </a:r>
            <a:r>
              <a:rPr lang="en-US" dirty="0" smtClean="0"/>
              <a:t>.</a:t>
            </a:r>
            <a:r>
              <a:rPr lang="ru-RU" dirty="0" smtClean="0"/>
              <a:t> </a:t>
            </a:r>
            <a:br>
              <a:rPr lang="ru-RU" dirty="0" smtClean="0"/>
            </a:br>
            <a:r>
              <a:rPr lang="ru-RU" dirty="0"/>
              <a:t>С</a:t>
            </a:r>
            <a:r>
              <a:rPr lang="ru-RU" dirty="0" smtClean="0"/>
              <a:t>егментация изображений</a:t>
            </a:r>
            <a:r>
              <a:rPr lang="en-US" dirty="0" smtClean="0"/>
              <a:t>.</a:t>
            </a:r>
            <a:endParaRPr lang="ru-RU" dirty="0"/>
          </a:p>
        </p:txBody>
      </p:sp>
      <p:pic>
        <p:nvPicPr>
          <p:cNvPr id="6" name="Рисунок 5" descr="Сегментация изображения (Image segmentation) — Моделирование и  распознавание 2D/3D образов. (Modeling and recognition of 2D/3D images)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39" y="2774709"/>
            <a:ext cx="5578312" cy="2293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Исследование методов сегментации изображений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192" y="2681375"/>
            <a:ext cx="4898761" cy="248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1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Виды алгоритмов сегментации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 smtClean="0"/>
          </a:p>
          <a:p>
            <a:pPr lvl="0"/>
            <a:r>
              <a:rPr lang="ru-RU" sz="2000" dirty="0"/>
              <a:t>путем выделения границ </a:t>
            </a:r>
            <a:r>
              <a:rPr lang="ru-RU" sz="2000" dirty="0" smtClean="0"/>
              <a:t>областей</a:t>
            </a:r>
          </a:p>
          <a:p>
            <a:pPr marL="0" lvl="0" indent="0">
              <a:buNone/>
            </a:pPr>
            <a:endParaRPr lang="ru-RU" sz="2000" dirty="0"/>
          </a:p>
          <a:p>
            <a:pPr lvl="0"/>
            <a:r>
              <a:rPr lang="ru-RU" sz="2000" dirty="0"/>
              <a:t>путем наращивания точек </a:t>
            </a:r>
            <a:r>
              <a:rPr lang="ru-RU" sz="2000" dirty="0" smtClean="0"/>
              <a:t>области</a:t>
            </a:r>
          </a:p>
          <a:p>
            <a:pPr lvl="1"/>
            <a:r>
              <a:rPr lang="ru-RU" sz="1800" dirty="0"/>
              <a:t>морфологический подход</a:t>
            </a:r>
          </a:p>
          <a:p>
            <a:pPr lvl="1"/>
            <a:r>
              <a:rPr lang="ru-RU" sz="1800" dirty="0"/>
              <a:t>разбиение по признаку однородности</a:t>
            </a:r>
          </a:p>
          <a:p>
            <a:pPr lvl="1"/>
            <a:r>
              <a:rPr lang="ru-RU" sz="1800" dirty="0"/>
              <a:t>кластеризация в пространстве признаков </a:t>
            </a:r>
          </a:p>
          <a:p>
            <a:pPr lvl="1"/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919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Сегментация на основе методов выделения контуров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19241" y="1937396"/>
            <a:ext cx="9670212" cy="11128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Данный подход </a:t>
            </a:r>
            <a:r>
              <a:rPr lang="ru-RU" dirty="0"/>
              <a:t>основан на идее “разрывности” свойств точек изображения при переходе от одной области к другой.  При этом выделение границ областей позволяет идентифицировать и сами области.</a:t>
            </a:r>
          </a:p>
        </p:txBody>
      </p:sp>
      <p:pic>
        <p:nvPicPr>
          <p:cNvPr id="4" name="Рисунок 3" descr="Оператор Собеля — Википедия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90" y="3373456"/>
            <a:ext cx="4283573" cy="3021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 descr="http://api-2d3d-cad.com/wp-content/uploads/1089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192" y="3296278"/>
            <a:ext cx="3989747" cy="3176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753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Морфологический подход</a:t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58792" y="1786757"/>
            <a:ext cx="5451896" cy="2742655"/>
          </a:xfrm>
        </p:spPr>
        <p:txBody>
          <a:bodyPr>
            <a:normAutofit/>
          </a:bodyPr>
          <a:lstStyle/>
          <a:p>
            <a:r>
              <a:rPr lang="ru-RU" dirty="0" smtClean="0"/>
              <a:t>Морфологический подход основан на применении морфологических операция к изображениям, таких, как дилатация, эрозия, замыкание, размыкание. Подход </a:t>
            </a:r>
            <a:r>
              <a:rPr lang="ru-RU" dirty="0"/>
              <a:t>достаточно эффективен для монохромных изображений, но слабо применим к цветным и текстурным.</a:t>
            </a:r>
          </a:p>
        </p:txBody>
      </p:sp>
      <p:pic>
        <p:nvPicPr>
          <p:cNvPr id="4" name="Объект 3" descr="http://api-2d3d-cad.com/wp-content/uploads/1131.jpg"/>
          <p:cNvPicPr>
            <a:picLocks noGrp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267" y="1571633"/>
            <a:ext cx="5305245" cy="40153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345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56762" y="279495"/>
            <a:ext cx="9692640" cy="1325562"/>
          </a:xfrm>
        </p:spPr>
        <p:txBody>
          <a:bodyPr/>
          <a:lstStyle/>
          <a:p>
            <a:r>
              <a:rPr lang="ru-RU" dirty="0" smtClean="0"/>
              <a:t>Разбиение по признаку однородности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6799" y="1898944"/>
            <a:ext cx="9499623" cy="9834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Методы основанные </a:t>
            </a:r>
            <a:r>
              <a:rPr lang="ru-RU" dirty="0"/>
              <a:t>на процедуре выращивании областей, которая состоит в группировке элементов и мелких областей изображения в более крупные, начиная из так называемых «центров кристаллизации».</a:t>
            </a:r>
          </a:p>
        </p:txBody>
      </p:sp>
      <p:pic>
        <p:nvPicPr>
          <p:cNvPr id="2050" name="Picture 2" descr="http://api-2d3d-cad.com/wp-content/uploads/11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735" y="3176242"/>
            <a:ext cx="8296275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96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Классификация(кластеризация) в пространстве признаков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71268" y="2199193"/>
            <a:ext cx="9644332" cy="1397479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Кластеризация в пространстве признаков. Состоит в выборе отображения набора входных данных в некоторое пространство признаков и разбиении выбранного пространства на кластеры в зависимости от плотности распределения.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2309"/>
          <a:stretch/>
        </p:blipFill>
        <p:spPr>
          <a:xfrm>
            <a:off x="1123849" y="3424687"/>
            <a:ext cx="8446790" cy="257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1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8573" y="137254"/>
            <a:ext cx="9692640" cy="1325562"/>
          </a:xfrm>
        </p:spPr>
        <p:txBody>
          <a:bodyPr/>
          <a:lstStyle/>
          <a:p>
            <a:r>
              <a:rPr lang="ru-RU" dirty="0" smtClean="0"/>
              <a:t>Метод кластеризации </a:t>
            </a:r>
            <a:r>
              <a:rPr lang="en-US" dirty="0" smtClean="0"/>
              <a:t>Mean Shift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76813" y="3502323"/>
            <a:ext cx="4336971" cy="2199738"/>
          </a:xfrm>
        </p:spPr>
        <p:txBody>
          <a:bodyPr/>
          <a:lstStyle/>
          <a:p>
            <a:pPr fontAlgn="base"/>
            <a:r>
              <a:rPr lang="ru-RU" dirty="0"/>
              <a:t>Функция N (x) для определения соседей точки x ∈ X.</a:t>
            </a:r>
          </a:p>
          <a:p>
            <a:pPr fontAlgn="base"/>
            <a:r>
              <a:rPr lang="ru-RU" dirty="0" err="1"/>
              <a:t>Гауссовское</a:t>
            </a:r>
            <a:r>
              <a:rPr lang="ru-RU" dirty="0"/>
              <a:t> ядро K (d), d — расстояние между двумя точками данных.</a:t>
            </a:r>
          </a:p>
        </p:txBody>
      </p:sp>
      <p:pic>
        <p:nvPicPr>
          <p:cNvPr id="4" name="Рисунок 3" descr="https://habrastorage.org/files/85f/fc0/f9d/85ffc0f9dad544cc97ffe860d4e6e583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95" y="1882424"/>
            <a:ext cx="4546600" cy="4118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6" name="Picture 4" descr="http://api-2d3d-cad.com/wp-content/uploads/114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813" y="2294627"/>
            <a:ext cx="3542312" cy="79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01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3080" y="210485"/>
            <a:ext cx="9692640" cy="1325562"/>
          </a:xfrm>
        </p:spPr>
        <p:txBody>
          <a:bodyPr/>
          <a:lstStyle/>
          <a:p>
            <a:r>
              <a:rPr lang="ru-RU" dirty="0" smtClean="0"/>
              <a:t>Иллюстрация сдвигов </a:t>
            </a:r>
            <a:r>
              <a:rPr lang="en-US" dirty="0" err="1" smtClean="0"/>
              <a:t>MeanShift</a:t>
            </a:r>
            <a:endParaRPr lang="ru-RU" dirty="0"/>
          </a:p>
        </p:txBody>
      </p:sp>
      <p:pic>
        <p:nvPicPr>
          <p:cNvPr id="2050" name="Picture 2" descr="https://media.geeksforgeeks.org/wp-content/uploads/20190508162515/anigif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370" y="1940943"/>
            <a:ext cx="617211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94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TM03457515[[fn=Вид]]</Template>
  <TotalTime>810</TotalTime>
  <Words>312</Words>
  <Application>Microsoft Office PowerPoint</Application>
  <PresentationFormat>Widescreen</PresentationFormat>
  <Paragraphs>42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Cambria Math</vt:lpstr>
      <vt:lpstr>Century Schoolbook</vt:lpstr>
      <vt:lpstr>Times New Roman</vt:lpstr>
      <vt:lpstr>Wingdings 2</vt:lpstr>
      <vt:lpstr>View</vt:lpstr>
      <vt:lpstr>Сегментация изображений методом кластеризации в пространстве признаков </vt:lpstr>
      <vt:lpstr>Постановка задачи.  Сегментация изображений.</vt:lpstr>
      <vt:lpstr>Виды алгоритмов сегментации</vt:lpstr>
      <vt:lpstr>Сегментация на основе методов выделения контуров</vt:lpstr>
      <vt:lpstr>Морфологический подход </vt:lpstr>
      <vt:lpstr>Разбиение по признаку однородности</vt:lpstr>
      <vt:lpstr>Классификация(кластеризация) в пространстве признаков </vt:lpstr>
      <vt:lpstr>Метод кластеризации Mean Shift</vt:lpstr>
      <vt:lpstr>Иллюстрация сдвигов MeanShift</vt:lpstr>
      <vt:lpstr>Пространстве признаков и метрика</vt:lpstr>
      <vt:lpstr>Генетический алгоритм</vt:lpstr>
      <vt:lpstr>Представление данных в генетическом алгоритме</vt:lpstr>
      <vt:lpstr>Целевая(фитнес) функция</vt:lpstr>
      <vt:lpstr>Реализация</vt:lpstr>
      <vt:lpstr>Результаты</vt:lpstr>
      <vt:lpstr>Сравнение двух алгоритмов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Сегментация изображений методом кластеризации в пространстве признаков</dc:title>
  <dc:creator>Пользователь Windows</dc:creator>
  <cp:lastModifiedBy>Пользователь Windows</cp:lastModifiedBy>
  <cp:revision>37</cp:revision>
  <dcterms:created xsi:type="dcterms:W3CDTF">2021-06-06T11:19:08Z</dcterms:created>
  <dcterms:modified xsi:type="dcterms:W3CDTF">2021-06-27T17:52:58Z</dcterms:modified>
</cp:coreProperties>
</file>